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7"/>
  </p:notesMasterIdLst>
  <p:handoutMasterIdLst>
    <p:handoutMasterId r:id="rId18"/>
  </p:handoutMasterIdLst>
  <p:sldIdLst>
    <p:sldId id="272" r:id="rId2"/>
    <p:sldId id="554" r:id="rId3"/>
    <p:sldId id="558" r:id="rId4"/>
    <p:sldId id="565" r:id="rId5"/>
    <p:sldId id="561" r:id="rId6"/>
    <p:sldId id="556" r:id="rId7"/>
    <p:sldId id="567" r:id="rId8"/>
    <p:sldId id="563" r:id="rId9"/>
    <p:sldId id="568" r:id="rId10"/>
    <p:sldId id="564" r:id="rId11"/>
    <p:sldId id="566" r:id="rId12"/>
    <p:sldId id="562" r:id="rId13"/>
    <p:sldId id="569" r:id="rId14"/>
    <p:sldId id="570" r:id="rId15"/>
    <p:sldId id="560" r:id="rId16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D60093"/>
    <a:srgbClr val="000000"/>
    <a:srgbClr val="FFFFCC"/>
    <a:srgbClr val="CC3300"/>
    <a:srgbClr val="006699"/>
    <a:srgbClr val="009900"/>
    <a:srgbClr val="C2D9F2"/>
    <a:srgbClr val="94DAD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3" autoAdjust="0"/>
    <p:restoredTop sz="93457" autoAdjust="0"/>
  </p:normalViewPr>
  <p:slideViewPr>
    <p:cSldViewPr>
      <p:cViewPr varScale="1">
        <p:scale>
          <a:sx n="85" d="100"/>
          <a:sy n="85" d="100"/>
        </p:scale>
        <p:origin x="-144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44"/>
    </p:cViewPr>
    <p:sldLst>
      <p:sld r:id="rId1" collapse="1"/>
    </p:sldLst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293" y="-101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0871D871-3700-4278-9CFE-8030728279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Cyrl-CS" smtClean="0"/>
              <a:t>Click to edit Master text styles</a:t>
            </a:r>
          </a:p>
          <a:p>
            <a:pPr lvl="1"/>
            <a:r>
              <a:rPr lang="sr-Cyrl-CS" smtClean="0"/>
              <a:t>Second level</a:t>
            </a:r>
          </a:p>
          <a:p>
            <a:pPr lvl="2"/>
            <a:r>
              <a:rPr lang="sr-Cyrl-CS" smtClean="0"/>
              <a:t>Third level</a:t>
            </a:r>
          </a:p>
          <a:p>
            <a:pPr lvl="3"/>
            <a:r>
              <a:rPr lang="sr-Cyrl-CS" smtClean="0"/>
              <a:t>Fourth level</a:t>
            </a:r>
          </a:p>
          <a:p>
            <a:pPr lvl="4"/>
            <a:r>
              <a:rPr lang="sr-Cyrl-C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B29DF09-C800-4352-8B4E-435F31ADE9DC}" type="slidenum">
              <a:rPr lang="sr-Cyrl-CS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9DF09-C800-4352-8B4E-435F31ADE9DC}" type="slidenum">
              <a:rPr lang="sr-Cyrl-CS" smtClean="0"/>
              <a:pPr/>
              <a:t>1</a:t>
            </a:fld>
            <a:endParaRPr lang="sr-Cyrl-C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088E70-3025-496E-AC8A-0B859365D075}" type="slidenum">
              <a:rPr lang="sr-Cyrl-CS"/>
              <a:pPr/>
              <a:t>2</a:t>
            </a:fld>
            <a:endParaRPr lang="sr-Cyrl-CS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FA6BC4-23D3-4D64-8CDF-AB4D3A08DA64}" type="slidenum">
              <a:rPr lang="sr-Cyrl-CS"/>
              <a:pPr/>
              <a:t>12</a:t>
            </a:fld>
            <a:endParaRPr lang="sr-Cyrl-C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7" name="Line 5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98" name="Group 58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10299" name="Line 59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0" name="Line 60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1" name="Line 61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2" name="Arc 62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03" name="Group 63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304" name="Line 64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5" name="Line 65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6" name="Arc 66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sr-Latn-CS" altLang="zh-TW"/>
              <a:t>TITLE</a:t>
            </a:r>
            <a:endParaRPr lang="en-US" altLang="zh-TW"/>
          </a:p>
        </p:txBody>
      </p:sp>
      <p:sp>
        <p:nvSpPr>
          <p:cNvPr id="103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r-Latn-CS" altLang="zh-TW"/>
              <a:t>Subtitle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304800"/>
            <a:ext cx="1943100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681663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828" y="304800"/>
            <a:ext cx="8052636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608512"/>
          </a:xfrm>
        </p:spPr>
        <p:txBody>
          <a:bodyPr/>
          <a:lstStyle>
            <a:lvl2pPr>
              <a:defRPr sz="2200" baseline="0"/>
            </a:lvl2pPr>
            <a:lvl3pPr>
              <a:defRPr sz="2000" baseline="0"/>
            </a:lvl3pPr>
            <a:lvl4pPr>
              <a:buFont typeface="Arial" pitchFamily="34" charset="0"/>
              <a:buChar char="•"/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4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75" name="Group 59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9276" name="Line 60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8" name="Arc 62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TITLE</a:t>
            </a:r>
            <a:endParaRPr lang="en-US" altLang="zh-TW" smtClean="0"/>
          </a:p>
        </p:txBody>
      </p:sp>
      <p:sp>
        <p:nvSpPr>
          <p:cNvPr id="92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773238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Word</a:t>
            </a:r>
            <a:endParaRPr lang="en-US" altLang="zh-TW" smtClean="0"/>
          </a:p>
          <a:p>
            <a:pPr lvl="1"/>
            <a:r>
              <a:rPr lang="sr-Latn-CS" altLang="zh-TW" smtClean="0"/>
              <a:t>Word</a:t>
            </a:r>
          </a:p>
          <a:p>
            <a:pPr lvl="2"/>
            <a:r>
              <a:rPr lang="sr-Latn-CS" altLang="zh-TW" smtClean="0"/>
              <a:t>Word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6" name="Rectangle 46"/>
          <p:cNvSpPr>
            <a:spLocks noGrp="1" noChangeArrowheads="1"/>
          </p:cNvSpPr>
          <p:nvPr>
            <p:ph type="ctrTitle"/>
          </p:nvPr>
        </p:nvSpPr>
        <p:spPr>
          <a:xfrm>
            <a:off x="899592" y="1709936"/>
            <a:ext cx="7863408" cy="1143000"/>
          </a:xfrm>
        </p:spPr>
        <p:txBody>
          <a:bodyPr>
            <a:normAutofit fontScale="90000"/>
          </a:bodyPr>
          <a:lstStyle/>
          <a:p>
            <a:r>
              <a:rPr lang="ru-RU" sz="2700" b="0" dirty="0" smtClean="0"/>
              <a:t>НАСТАВНА ЈЕДИНИЦА </a:t>
            </a:r>
            <a:r>
              <a:rPr lang="en-US" sz="2700" b="0" dirty="0" smtClean="0"/>
              <a:t>7</a:t>
            </a:r>
            <a:r>
              <a:rPr lang="ru-RU" sz="2700" b="0" dirty="0" smtClean="0"/>
              <a:t>: </a:t>
            </a:r>
            <a:br>
              <a:rPr lang="ru-RU" sz="2700" b="0" dirty="0" smtClean="0"/>
            </a:br>
            <a:r>
              <a:rPr lang="ru-RU" sz="2700" b="0" dirty="0" smtClean="0"/>
              <a:t/>
            </a:r>
            <a:br>
              <a:rPr lang="ru-RU" sz="2700" b="0" dirty="0" smtClean="0"/>
            </a:br>
            <a:r>
              <a:rPr lang="sr-Cyrl-RS" dirty="0" smtClean="0"/>
              <a:t>Терапијски мониторинг лекова	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647" name="Rectangle 47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7110413" cy="1990725"/>
          </a:xfrm>
        </p:spPr>
        <p:txBody>
          <a:bodyPr/>
          <a:lstStyle/>
          <a:p>
            <a:r>
              <a:rPr lang="sr-Cyrl-CS" sz="2000" dirty="0"/>
              <a:t>ИНТЕГРИСАНЕ АКАДЕМСКЕ СТУДИЈЕ</a:t>
            </a:r>
            <a:r>
              <a:rPr lang="en-US" sz="2000" dirty="0"/>
              <a:t> </a:t>
            </a:r>
            <a:r>
              <a:rPr lang="sr-Cyrl-CS" sz="2000" dirty="0"/>
              <a:t>ФАРМАЦИЈЕ</a:t>
            </a:r>
            <a:endParaRPr lang="en-US" sz="2000" dirty="0"/>
          </a:p>
          <a:p>
            <a:endParaRPr lang="en-US" sz="2000" dirty="0"/>
          </a:p>
          <a:p>
            <a:r>
              <a:rPr lang="sr-Cyrl-CS" sz="2000" dirty="0"/>
              <a:t>Предмет: </a:t>
            </a:r>
            <a:r>
              <a:rPr lang="sr-Cyrl-CS" sz="2000" dirty="0" smtClean="0"/>
              <a:t>Фармакокинетика </a:t>
            </a:r>
            <a:endParaRPr lang="sr-Cyrl-CS" sz="2000" dirty="0"/>
          </a:p>
          <a:p>
            <a:endParaRPr lang="sr-Cyrl-CS" sz="1000" dirty="0"/>
          </a:p>
          <a:p>
            <a:endParaRPr lang="sr-Cyrl-CS" sz="1000" dirty="0"/>
          </a:p>
          <a:p>
            <a:pPr algn="r"/>
            <a:r>
              <a:rPr lang="sr-Cyrl-CS" sz="1800" dirty="0" smtClean="0"/>
              <a:t>Проф. </a:t>
            </a:r>
            <a:r>
              <a:rPr lang="sr-Cyrl-CS" sz="1800" dirty="0"/>
              <a:t>др Наташа Ђорђевић</a:t>
            </a:r>
            <a:r>
              <a:rPr lang="en-US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>
                <a:solidFill>
                  <a:srgbClr val="006699"/>
                </a:solidFill>
              </a:rPr>
              <a:t>Терапијски мониторинг лекова</a:t>
            </a:r>
            <a:r>
              <a:rPr lang="en-US" sz="4000" dirty="0" smtClean="0">
                <a:solidFill>
                  <a:srgbClr val="006699"/>
                </a:solidFill>
              </a:rPr>
              <a:t/>
            </a:r>
            <a:br>
              <a:rPr lang="en-US" sz="4000" dirty="0" smtClean="0">
                <a:solidFill>
                  <a:srgbClr val="006699"/>
                </a:solidFill>
              </a:rPr>
            </a:br>
            <a:r>
              <a:rPr lang="en-US" sz="3600" dirty="0" smtClean="0">
                <a:solidFill>
                  <a:srgbClr val="006699"/>
                </a:solidFill>
              </a:rPr>
              <a:t>- </a:t>
            </a:r>
            <a:r>
              <a:rPr lang="sr-Cyrl-RS" sz="3600" dirty="0" smtClean="0"/>
              <a:t>узимање узорка </a:t>
            </a:r>
            <a:r>
              <a:rPr lang="sr-Cyrl-RS" sz="3600" dirty="0" smtClean="0">
                <a:solidFill>
                  <a:srgbClr val="006699"/>
                </a:solidFill>
              </a:rPr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460432" cy="4968552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Узорак за ТДМ узима се:</a:t>
            </a:r>
          </a:p>
          <a:p>
            <a:pPr lvl="1"/>
            <a:r>
              <a:rPr lang="sr-Cyrl-RS" dirty="0" smtClean="0"/>
              <a:t>након постигнутог равнотежног стања</a:t>
            </a:r>
            <a:endParaRPr lang="en-US" dirty="0" smtClean="0"/>
          </a:p>
          <a:p>
            <a:pPr lvl="2"/>
            <a:r>
              <a:rPr lang="sr-Cyrl-RS" dirty="0" smtClean="0"/>
              <a:t>код лекова са дугим временом полуелиминације (нпр. фенитоин, фенобарбитал, амјодарон) и раније, како би се уочили спори метаболизери и спречило постизање токсичних концентрација</a:t>
            </a:r>
          </a:p>
          <a:p>
            <a:pPr lvl="1"/>
            <a:r>
              <a:rPr lang="sr-Cyrl-RS" dirty="0" smtClean="0"/>
              <a:t>најчешће непосредно пре узимања следеће дозе (показује минималну тј. пражну концентрацију - енгл. </a:t>
            </a:r>
            <a:r>
              <a:rPr lang="en-US" i="1" dirty="0" smtClean="0"/>
              <a:t>trough concentration</a:t>
            </a:r>
            <a:r>
              <a:rPr lang="sr-Cyrl-RS" i="1" dirty="0" smtClean="0"/>
              <a:t>, </a:t>
            </a:r>
            <a:r>
              <a:rPr lang="en-US" dirty="0" smtClean="0">
                <a:cs typeface="Arial" charset="0"/>
              </a:rPr>
              <a:t>C</a:t>
            </a:r>
            <a:r>
              <a:rPr lang="en-US" baseline="-25000" dirty="0" smtClean="0">
                <a:cs typeface="Arial" charset="0"/>
              </a:rPr>
              <a:t>t</a:t>
            </a:r>
            <a:r>
              <a:rPr lang="en-US" dirty="0" smtClean="0"/>
              <a:t>)</a:t>
            </a:r>
            <a:r>
              <a:rPr lang="sr-Cyrl-RS" dirty="0" smtClean="0"/>
              <a:t>,</a:t>
            </a:r>
          </a:p>
          <a:p>
            <a:pPr lvl="1"/>
            <a:r>
              <a:rPr lang="sr-Cyrl-RS" dirty="0" smtClean="0"/>
              <a:t>ређе у време максималне концентрације </a:t>
            </a:r>
            <a:r>
              <a:rPr lang="en-US" dirty="0" smtClean="0"/>
              <a:t>(</a:t>
            </a:r>
            <a:r>
              <a:rPr lang="sr-Cyrl-RS" dirty="0" smtClean="0"/>
              <a:t>енгл. </a:t>
            </a:r>
            <a:r>
              <a:rPr lang="en-US" i="1" dirty="0" smtClean="0"/>
              <a:t>peak concentration</a:t>
            </a:r>
            <a:r>
              <a:rPr lang="sr-Cyrl-RS" i="1" dirty="0" smtClean="0"/>
              <a:t>, </a:t>
            </a:r>
            <a:r>
              <a:rPr lang="en-US" dirty="0" smtClean="0">
                <a:cs typeface="Arial" charset="0"/>
              </a:rPr>
              <a:t>C</a:t>
            </a:r>
            <a:r>
              <a:rPr lang="en-US" baseline="-25000" dirty="0" smtClean="0">
                <a:cs typeface="Arial" charset="0"/>
              </a:rPr>
              <a:t>p</a:t>
            </a:r>
            <a:r>
              <a:rPr lang="en-US" dirty="0" smtClean="0"/>
              <a:t>)</a:t>
            </a:r>
            <a:r>
              <a:rPr lang="sr-Cyrl-RS" dirty="0" smtClean="0"/>
              <a:t> </a:t>
            </a:r>
            <a:endParaRPr lang="sr-Cyrl-RS" dirty="0" smtClean="0">
              <a:cs typeface="Arial" charset="0"/>
            </a:endParaRPr>
          </a:p>
          <a:p>
            <a:pPr lvl="2"/>
            <a:r>
              <a:rPr lang="sr-Cyrl-RS" dirty="0" smtClean="0">
                <a:cs typeface="Arial" charset="0"/>
              </a:rPr>
              <a:t>око 1-2 сата након оралне дозе, ½ сата након интравенске примене аминогликозида, 4 сата након интравенске примене ванкомицина</a:t>
            </a:r>
          </a:p>
          <a:p>
            <a:pPr lvl="1"/>
            <a:r>
              <a:rPr lang="sr-Cyrl-RS" dirty="0" smtClean="0"/>
              <a:t>понекад два пута, за одређивање и </a:t>
            </a:r>
            <a:r>
              <a:rPr lang="en-US" dirty="0" smtClean="0">
                <a:cs typeface="Arial" charset="0"/>
              </a:rPr>
              <a:t>C</a:t>
            </a:r>
            <a:r>
              <a:rPr lang="en-US" baseline="-25000" dirty="0" smtClean="0">
                <a:cs typeface="Arial" charset="0"/>
              </a:rPr>
              <a:t>t</a:t>
            </a:r>
            <a:r>
              <a:rPr lang="sr-Cyrl-RS" baseline="-25000" dirty="0" smtClean="0">
                <a:cs typeface="Arial" charset="0"/>
              </a:rPr>
              <a:t> </a:t>
            </a:r>
            <a:r>
              <a:rPr lang="sr-Cyrl-RS" dirty="0" smtClean="0">
                <a:cs typeface="Arial" charset="0"/>
              </a:rPr>
              <a:t>и </a:t>
            </a:r>
            <a:r>
              <a:rPr lang="en-US" dirty="0" smtClean="0">
                <a:cs typeface="Arial" charset="0"/>
              </a:rPr>
              <a:t>C</a:t>
            </a:r>
            <a:r>
              <a:rPr lang="en-US" baseline="-25000" dirty="0" smtClean="0">
                <a:cs typeface="Arial" charset="0"/>
              </a:rPr>
              <a:t>p </a:t>
            </a:r>
            <a:r>
              <a:rPr lang="sr-Cyrl-RS" baseline="-25000" dirty="0" smtClean="0">
                <a:cs typeface="Arial" charset="0"/>
              </a:rPr>
              <a:t> </a:t>
            </a:r>
            <a:r>
              <a:rPr lang="sr-Cyrl-RS" dirty="0" smtClean="0"/>
              <a:t>(</a:t>
            </a:r>
            <a:r>
              <a:rPr lang="sr-Cyrl-RS" dirty="0" smtClean="0">
                <a:cs typeface="Arial" charset="0"/>
              </a:rPr>
              <a:t>нпр. код гентамицина и карбамазепина)</a:t>
            </a:r>
          </a:p>
          <a:p>
            <a:pPr lvl="2"/>
            <a:r>
              <a:rPr lang="sr-Cyrl-RS" dirty="0" smtClean="0">
                <a:cs typeface="Arial" charset="0"/>
              </a:rPr>
              <a:t>узорак узет у средини дозног интервала даће концентрацију приближну просечној у равнотежном стању</a:t>
            </a:r>
          </a:p>
          <a:p>
            <a:pPr lvl="2"/>
            <a:r>
              <a:rPr lang="sr-Cyrl-RS" dirty="0" smtClean="0"/>
              <a:t>код лекова са дугим временом полуелиминације може се узети било кад, јер су флуктуације у концентрацији мале (нпр. фенитоин, фенобарбитал)</a:t>
            </a:r>
          </a:p>
          <a:p>
            <a:pPr lvl="2"/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>
                <a:solidFill>
                  <a:srgbClr val="006699"/>
                </a:solidFill>
              </a:rPr>
              <a:t>Терапијски мониторинг лекова</a:t>
            </a:r>
            <a:r>
              <a:rPr lang="en-US" sz="4000" dirty="0" smtClean="0">
                <a:solidFill>
                  <a:srgbClr val="006699"/>
                </a:solidFill>
              </a:rPr>
              <a:t/>
            </a:r>
            <a:br>
              <a:rPr lang="en-US" sz="4000" dirty="0" smtClean="0">
                <a:solidFill>
                  <a:srgbClr val="006699"/>
                </a:solidFill>
              </a:rPr>
            </a:br>
            <a:r>
              <a:rPr lang="en-US" sz="3600" dirty="0" smtClean="0">
                <a:solidFill>
                  <a:srgbClr val="006699"/>
                </a:solidFill>
              </a:rPr>
              <a:t>- </a:t>
            </a:r>
            <a:r>
              <a:rPr lang="sr-Cyrl-RS" sz="3600" dirty="0" smtClean="0"/>
              <a:t>узимање узорка </a:t>
            </a:r>
            <a:r>
              <a:rPr lang="sr-Cyrl-RS" sz="3600" dirty="0" smtClean="0">
                <a:solidFill>
                  <a:srgbClr val="006699"/>
                </a:solidFill>
              </a:rPr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280920" cy="4968552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sr-Cyrl-RS" dirty="0" smtClean="0">
                <a:cs typeface="Arial" charset="0"/>
              </a:rPr>
              <a:t>код лекова чија фармакокинетика прати модел са два или више одељака, узорак треба узети након завршене фазе дистрибуције</a:t>
            </a:r>
            <a:r>
              <a:rPr lang="en-US" dirty="0" smtClean="0">
                <a:cs typeface="Arial" charset="0"/>
              </a:rPr>
              <a:t> (</a:t>
            </a:r>
            <a:r>
              <a:rPr lang="sr-Cyrl-RS" dirty="0" smtClean="0">
                <a:cs typeface="Arial" charset="0"/>
              </a:rPr>
              <a:t>нпр за дигоксин најмање 6 сати након примене, а за литијум непосредно пре следеће дозе)</a:t>
            </a:r>
          </a:p>
          <a:p>
            <a:pPr lvl="2"/>
            <a:r>
              <a:rPr lang="ru-RU" dirty="0" smtClean="0"/>
              <a:t>кад се концентрација лека мери у пљувачки, узорак се узима пре следеће дозе, или најмање неколико сати после узимања претходне, како би се смањио ризик од контаминације узорка остацима лека из усне дупље</a:t>
            </a:r>
            <a:endParaRPr lang="sr-Cyrl-RS" dirty="0" smtClean="0">
              <a:cs typeface="Arial" charset="0"/>
            </a:endParaRPr>
          </a:p>
          <a:p>
            <a:r>
              <a:rPr lang="sr-Cyrl-RS" dirty="0" smtClean="0"/>
              <a:t>Приликом узимања узорка треба забележити:</a:t>
            </a:r>
          </a:p>
          <a:p>
            <a:pPr lvl="1"/>
            <a:r>
              <a:rPr lang="sr-Cyrl-RS" dirty="0" smtClean="0"/>
              <a:t>време узимања узорка</a:t>
            </a:r>
          </a:p>
          <a:p>
            <a:pPr lvl="1"/>
            <a:r>
              <a:rPr lang="sr-Cyrl-RS" dirty="0" smtClean="0"/>
              <a:t>време када је узета последња доза лека</a:t>
            </a:r>
          </a:p>
          <a:p>
            <a:pPr lvl="1"/>
            <a:r>
              <a:rPr lang="sr-Cyrl-RS" dirty="0" smtClean="0"/>
              <a:t>детаље о дозном режиму (доза и дозни интервал, дужина примене)</a:t>
            </a:r>
          </a:p>
          <a:p>
            <a:pPr lvl="1"/>
            <a:r>
              <a:rPr lang="sr-Cyrl-RS" dirty="0" smtClean="0"/>
              <a:t>пол, године, телесну масу, етничку припадност</a:t>
            </a:r>
          </a:p>
          <a:p>
            <a:pPr lvl="1"/>
            <a:r>
              <a:rPr lang="sr-Cyrl-RS" dirty="0" smtClean="0"/>
              <a:t>пратећа обољења и терапију</a:t>
            </a:r>
          </a:p>
          <a:p>
            <a:pPr lvl="1"/>
            <a:r>
              <a:rPr lang="sr-Cyrl-RS" dirty="0" smtClean="0"/>
              <a:t>функционално стање јетре и бубрега</a:t>
            </a:r>
          </a:p>
          <a:p>
            <a:r>
              <a:rPr lang="sr-Cyrl-RS" dirty="0" smtClean="0"/>
              <a:t>Узорак треба узети што пре ако:</a:t>
            </a:r>
          </a:p>
          <a:p>
            <a:pPr lvl="1"/>
            <a:r>
              <a:rPr lang="sr-Cyrl-RS" dirty="0" smtClean="0"/>
              <a:t>је у питању предозирање</a:t>
            </a:r>
          </a:p>
          <a:p>
            <a:pPr lvl="1"/>
            <a:r>
              <a:rPr lang="sr-Cyrl-RS" dirty="0" smtClean="0"/>
              <a:t>се сумња на токсичност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+mn-lt"/>
              </a:rPr>
              <a:t>Терапијски мониторинг лекова</a:t>
            </a:r>
            <a:br>
              <a:rPr lang="sr-Cyrl-RS" dirty="0" smtClean="0">
                <a:latin typeface="+mn-lt"/>
              </a:rPr>
            </a:br>
            <a:r>
              <a:rPr lang="sr-Cyrl-RS" sz="3600" dirty="0" smtClean="0">
                <a:latin typeface="+mn-lt"/>
              </a:rPr>
              <a:t>- утврђивање дозног режима -</a:t>
            </a:r>
            <a:endParaRPr lang="en-US" sz="3600" dirty="0">
              <a:latin typeface="+mn-lt"/>
            </a:endParaRPr>
          </a:p>
        </p:txBody>
      </p:sp>
      <p:sp>
        <p:nvSpPr>
          <p:cNvPr id="277508" name="Text Box 4"/>
          <p:cNvSpPr txBox="1">
            <a:spLocks noChangeArrowheads="1"/>
          </p:cNvSpPr>
          <p:nvPr/>
        </p:nvSpPr>
        <p:spPr bwMode="auto">
          <a:xfrm>
            <a:off x="3132138" y="1557338"/>
            <a:ext cx="18716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dirty="0">
                <a:latin typeface="+mn-lt"/>
              </a:rPr>
              <a:t>Дијагноза</a:t>
            </a:r>
            <a:endParaRPr lang="en-US" dirty="0">
              <a:latin typeface="+mn-lt"/>
            </a:endParaRPr>
          </a:p>
        </p:txBody>
      </p:sp>
      <p:sp>
        <p:nvSpPr>
          <p:cNvPr id="277509" name="Text Box 5"/>
          <p:cNvSpPr txBox="1">
            <a:spLocks noChangeArrowheads="1"/>
          </p:cNvSpPr>
          <p:nvPr/>
        </p:nvSpPr>
        <p:spPr bwMode="auto">
          <a:xfrm>
            <a:off x="3114675" y="2133600"/>
            <a:ext cx="18716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>
                <a:latin typeface="+mn-lt"/>
              </a:rPr>
              <a:t>Избор лека</a:t>
            </a:r>
            <a:endParaRPr lang="en-US">
              <a:latin typeface="+mn-lt"/>
            </a:endParaRPr>
          </a:p>
        </p:txBody>
      </p:sp>
      <p:sp>
        <p:nvSpPr>
          <p:cNvPr id="277510" name="Text Box 6"/>
          <p:cNvSpPr txBox="1">
            <a:spLocks noChangeArrowheads="1"/>
          </p:cNvSpPr>
          <p:nvPr/>
        </p:nvSpPr>
        <p:spPr bwMode="auto">
          <a:xfrm>
            <a:off x="2268538" y="2708275"/>
            <a:ext cx="3549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>
                <a:latin typeface="+mn-lt"/>
              </a:rPr>
              <a:t>Избор дозног режима</a:t>
            </a:r>
            <a:endParaRPr lang="en-US">
              <a:latin typeface="+mn-lt"/>
            </a:endParaRPr>
          </a:p>
        </p:txBody>
      </p:sp>
      <p:sp>
        <p:nvSpPr>
          <p:cNvPr id="277511" name="Text Box 7"/>
          <p:cNvSpPr txBox="1">
            <a:spLocks noChangeArrowheads="1"/>
          </p:cNvSpPr>
          <p:nvPr/>
        </p:nvSpPr>
        <p:spPr bwMode="auto">
          <a:xfrm>
            <a:off x="2268538" y="3319463"/>
            <a:ext cx="3549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>
                <a:latin typeface="+mn-lt"/>
              </a:rPr>
              <a:t>Примена лека</a:t>
            </a:r>
            <a:endParaRPr lang="en-US">
              <a:latin typeface="+mn-lt"/>
            </a:endParaRPr>
          </a:p>
        </p:txBody>
      </p:sp>
      <p:sp>
        <p:nvSpPr>
          <p:cNvPr id="277512" name="Text Box 8"/>
          <p:cNvSpPr txBox="1">
            <a:spLocks noChangeArrowheads="1"/>
          </p:cNvSpPr>
          <p:nvPr/>
        </p:nvSpPr>
        <p:spPr bwMode="auto">
          <a:xfrm>
            <a:off x="755650" y="3944938"/>
            <a:ext cx="30241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>
                <a:latin typeface="+mn-lt"/>
              </a:rPr>
              <a:t>Праћење клиничког одговора</a:t>
            </a:r>
            <a:endParaRPr lang="en-US">
              <a:latin typeface="+mn-lt"/>
            </a:endParaRPr>
          </a:p>
        </p:txBody>
      </p:sp>
      <p:sp>
        <p:nvSpPr>
          <p:cNvPr id="277513" name="Text Box 9"/>
          <p:cNvSpPr txBox="1">
            <a:spLocks noChangeArrowheads="1"/>
          </p:cNvSpPr>
          <p:nvPr/>
        </p:nvSpPr>
        <p:spPr bwMode="auto">
          <a:xfrm>
            <a:off x="4643438" y="3933825"/>
            <a:ext cx="30241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>
                <a:latin typeface="+mn-lt"/>
              </a:rPr>
              <a:t>Мерење концентрације лека</a:t>
            </a:r>
            <a:endParaRPr lang="en-US">
              <a:latin typeface="+mn-lt"/>
            </a:endParaRPr>
          </a:p>
        </p:txBody>
      </p:sp>
      <p:sp>
        <p:nvSpPr>
          <p:cNvPr id="277514" name="Text Box 10"/>
          <p:cNvSpPr txBox="1">
            <a:spLocks noChangeArrowheads="1"/>
          </p:cNvSpPr>
          <p:nvPr/>
        </p:nvSpPr>
        <p:spPr bwMode="auto">
          <a:xfrm>
            <a:off x="2411413" y="4868863"/>
            <a:ext cx="3549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>
                <a:latin typeface="+mn-lt"/>
              </a:rPr>
              <a:t>Евалуација терапије</a:t>
            </a:r>
            <a:endParaRPr lang="en-US">
              <a:latin typeface="+mn-lt"/>
            </a:endParaRPr>
          </a:p>
        </p:txBody>
      </p:sp>
      <p:sp>
        <p:nvSpPr>
          <p:cNvPr id="277515" name="Text Box 11"/>
          <p:cNvSpPr txBox="1">
            <a:spLocks noChangeArrowheads="1"/>
          </p:cNvSpPr>
          <p:nvPr/>
        </p:nvSpPr>
        <p:spPr bwMode="auto">
          <a:xfrm>
            <a:off x="468313" y="5516563"/>
            <a:ext cx="3549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>
                <a:latin typeface="+mn-lt"/>
              </a:rPr>
              <a:t>Одговарајућа</a:t>
            </a:r>
            <a:endParaRPr lang="en-US">
              <a:latin typeface="+mn-lt"/>
            </a:endParaRPr>
          </a:p>
        </p:txBody>
      </p:sp>
      <p:sp>
        <p:nvSpPr>
          <p:cNvPr id="277516" name="Text Box 12"/>
          <p:cNvSpPr txBox="1">
            <a:spLocks noChangeArrowheads="1"/>
          </p:cNvSpPr>
          <p:nvPr/>
        </p:nvSpPr>
        <p:spPr bwMode="auto">
          <a:xfrm>
            <a:off x="395288" y="6092825"/>
            <a:ext cx="3549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>
                <a:latin typeface="+mn-lt"/>
              </a:rPr>
              <a:t>Наставак терапије</a:t>
            </a:r>
            <a:endParaRPr lang="en-US">
              <a:latin typeface="+mn-lt"/>
            </a:endParaRPr>
          </a:p>
        </p:txBody>
      </p:sp>
      <p:sp>
        <p:nvSpPr>
          <p:cNvPr id="277517" name="Text Box 13"/>
          <p:cNvSpPr txBox="1">
            <a:spLocks noChangeArrowheads="1"/>
          </p:cNvSpPr>
          <p:nvPr/>
        </p:nvSpPr>
        <p:spPr bwMode="auto">
          <a:xfrm>
            <a:off x="4406900" y="5516563"/>
            <a:ext cx="3549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>
                <a:latin typeface="+mn-lt"/>
              </a:rPr>
              <a:t>Неодговарајућа</a:t>
            </a:r>
            <a:endParaRPr lang="en-US">
              <a:latin typeface="+mn-lt"/>
            </a:endParaRPr>
          </a:p>
        </p:txBody>
      </p:sp>
      <p:sp>
        <p:nvSpPr>
          <p:cNvPr id="277518" name="Line 14"/>
          <p:cNvSpPr>
            <a:spLocks noChangeShapeType="1"/>
          </p:cNvSpPr>
          <p:nvPr/>
        </p:nvSpPr>
        <p:spPr bwMode="auto">
          <a:xfrm>
            <a:off x="4067175" y="1916113"/>
            <a:ext cx="0" cy="288925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19" name="Line 15"/>
          <p:cNvSpPr>
            <a:spLocks noChangeShapeType="1"/>
          </p:cNvSpPr>
          <p:nvPr/>
        </p:nvSpPr>
        <p:spPr bwMode="auto">
          <a:xfrm>
            <a:off x="4067175" y="2492375"/>
            <a:ext cx="0" cy="360363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20" name="Line 16"/>
          <p:cNvSpPr>
            <a:spLocks noChangeShapeType="1"/>
          </p:cNvSpPr>
          <p:nvPr/>
        </p:nvSpPr>
        <p:spPr bwMode="auto">
          <a:xfrm>
            <a:off x="4067175" y="3140075"/>
            <a:ext cx="0" cy="288925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21" name="Line 17"/>
          <p:cNvSpPr>
            <a:spLocks noChangeShapeType="1"/>
          </p:cNvSpPr>
          <p:nvPr/>
        </p:nvSpPr>
        <p:spPr bwMode="auto">
          <a:xfrm flipH="1">
            <a:off x="2555874" y="3717032"/>
            <a:ext cx="647973" cy="288231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22" name="Line 18"/>
          <p:cNvSpPr>
            <a:spLocks noChangeShapeType="1"/>
          </p:cNvSpPr>
          <p:nvPr/>
        </p:nvSpPr>
        <p:spPr bwMode="auto">
          <a:xfrm>
            <a:off x="4932040" y="3717032"/>
            <a:ext cx="935360" cy="288231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23" name="Line 19"/>
          <p:cNvSpPr>
            <a:spLocks noChangeShapeType="1"/>
          </p:cNvSpPr>
          <p:nvPr/>
        </p:nvSpPr>
        <p:spPr bwMode="auto">
          <a:xfrm>
            <a:off x="3059832" y="4581129"/>
            <a:ext cx="791443" cy="36076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24" name="Line 20"/>
          <p:cNvSpPr>
            <a:spLocks noChangeShapeType="1"/>
          </p:cNvSpPr>
          <p:nvPr/>
        </p:nvSpPr>
        <p:spPr bwMode="auto">
          <a:xfrm flipH="1">
            <a:off x="4644008" y="4725144"/>
            <a:ext cx="504056" cy="216744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25" name="Line 21"/>
          <p:cNvSpPr>
            <a:spLocks noChangeShapeType="1"/>
          </p:cNvSpPr>
          <p:nvPr/>
        </p:nvSpPr>
        <p:spPr bwMode="auto">
          <a:xfrm flipH="1">
            <a:off x="2484438" y="5300663"/>
            <a:ext cx="1079500" cy="288925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26" name="Line 22"/>
          <p:cNvSpPr>
            <a:spLocks noChangeShapeType="1"/>
          </p:cNvSpPr>
          <p:nvPr/>
        </p:nvSpPr>
        <p:spPr bwMode="auto">
          <a:xfrm>
            <a:off x="5148063" y="5229201"/>
            <a:ext cx="863799" cy="360388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27" name="Line 23"/>
          <p:cNvSpPr>
            <a:spLocks noChangeShapeType="1"/>
          </p:cNvSpPr>
          <p:nvPr/>
        </p:nvSpPr>
        <p:spPr bwMode="auto">
          <a:xfrm>
            <a:off x="2195513" y="5949974"/>
            <a:ext cx="0" cy="287338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28" name="Line 24"/>
          <p:cNvSpPr>
            <a:spLocks noChangeShapeType="1"/>
          </p:cNvSpPr>
          <p:nvPr/>
        </p:nvSpPr>
        <p:spPr bwMode="auto">
          <a:xfrm>
            <a:off x="7308303" y="5733256"/>
            <a:ext cx="792709" cy="794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29" name="Line 25"/>
          <p:cNvSpPr>
            <a:spLocks noChangeShapeType="1"/>
          </p:cNvSpPr>
          <p:nvPr/>
        </p:nvSpPr>
        <p:spPr bwMode="auto">
          <a:xfrm flipV="1">
            <a:off x="8101013" y="2492375"/>
            <a:ext cx="0" cy="3241675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31" name="Line 27"/>
          <p:cNvSpPr>
            <a:spLocks noChangeShapeType="1"/>
          </p:cNvSpPr>
          <p:nvPr/>
        </p:nvSpPr>
        <p:spPr bwMode="auto">
          <a:xfrm flipH="1">
            <a:off x="5795963" y="2492375"/>
            <a:ext cx="230505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32" name="Line 28"/>
          <p:cNvSpPr>
            <a:spLocks noChangeShapeType="1"/>
          </p:cNvSpPr>
          <p:nvPr/>
        </p:nvSpPr>
        <p:spPr bwMode="auto">
          <a:xfrm flipH="1" flipV="1">
            <a:off x="4859338" y="2349500"/>
            <a:ext cx="936625" cy="142875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  <p:sp>
        <p:nvSpPr>
          <p:cNvPr id="277533" name="Line 29"/>
          <p:cNvSpPr>
            <a:spLocks noChangeShapeType="1"/>
          </p:cNvSpPr>
          <p:nvPr/>
        </p:nvSpPr>
        <p:spPr bwMode="auto">
          <a:xfrm flipH="1">
            <a:off x="5292725" y="2492375"/>
            <a:ext cx="503238" cy="288925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Терапијски мониторинг лекова</a:t>
            </a:r>
            <a:br>
              <a:rPr lang="sr-Cyrl-RS" dirty="0" smtClean="0"/>
            </a:br>
            <a:r>
              <a:rPr lang="sr-Cyrl-RS" sz="3600" dirty="0" smtClean="0"/>
              <a:t>- утврђивање дозног режима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Прилагођавање дозе</a:t>
            </a:r>
          </a:p>
          <a:p>
            <a:pPr lvl="1"/>
            <a:r>
              <a:rPr lang="sr-Cyrl-RS" dirty="0" smtClean="0"/>
              <a:t>зависи од измерене и жељене концентрације, заснива се на познавању претходно примењених доза, израчунава се као</a:t>
            </a:r>
          </a:p>
          <a:p>
            <a:pPr lvl="1" algn="ctr">
              <a:buNone/>
            </a:pPr>
            <a:r>
              <a:rPr lang="en-US" b="1" dirty="0" smtClean="0"/>
              <a:t>D=D</a:t>
            </a:r>
            <a:r>
              <a:rPr lang="en-US" b="1" baseline="-25000" dirty="0" smtClean="0"/>
              <a:t>0</a:t>
            </a:r>
            <a:r>
              <a:rPr lang="en-US" b="1" dirty="0" smtClean="0"/>
              <a:t> x C</a:t>
            </a:r>
            <a:r>
              <a:rPr lang="en-US" b="1" baseline="-25000" dirty="0" smtClean="0"/>
              <a:t>ss1</a:t>
            </a:r>
            <a:r>
              <a:rPr lang="en-US" b="1" dirty="0" smtClean="0"/>
              <a:t>/C</a:t>
            </a:r>
            <a:r>
              <a:rPr lang="en-US" b="1" baseline="-25000" dirty="0" smtClean="0"/>
              <a:t>ss0</a:t>
            </a:r>
            <a:endParaRPr lang="sr-Cyrl-RS" b="1" baseline="-25000" dirty="0" smtClean="0"/>
          </a:p>
          <a:p>
            <a:pPr lvl="1" algn="ctr">
              <a:buNone/>
            </a:pPr>
            <a:endParaRPr lang="sr-Cyrl-RS" b="1" baseline="-25000" dirty="0" smtClean="0"/>
          </a:p>
          <a:p>
            <a:pPr lvl="2">
              <a:buNone/>
            </a:pPr>
            <a:r>
              <a:rPr lang="sr-Cyrl-RS" dirty="0" smtClean="0"/>
              <a:t>где је </a:t>
            </a:r>
            <a:r>
              <a:rPr lang="en-US" dirty="0" smtClean="0"/>
              <a:t>D</a:t>
            </a:r>
            <a:r>
              <a:rPr lang="en-US" baseline="-25000" dirty="0" smtClean="0"/>
              <a:t>0</a:t>
            </a:r>
            <a:r>
              <a:rPr lang="en-US" dirty="0" smtClean="0"/>
              <a:t> </a:t>
            </a:r>
            <a:r>
              <a:rPr lang="sr-Cyrl-RS" dirty="0" smtClean="0"/>
              <a:t>претходна доза,</a:t>
            </a:r>
            <a:r>
              <a:rPr lang="en-US" dirty="0" smtClean="0"/>
              <a:t> C</a:t>
            </a:r>
            <a:r>
              <a:rPr lang="en-US" baseline="-25000" dirty="0" smtClean="0"/>
              <a:t>ss1</a:t>
            </a:r>
            <a:r>
              <a:rPr lang="sr-Cyrl-RS" dirty="0" smtClean="0"/>
              <a:t> жељена а </a:t>
            </a:r>
            <a:r>
              <a:rPr lang="en-US" dirty="0" smtClean="0"/>
              <a:t>C</a:t>
            </a:r>
            <a:r>
              <a:rPr lang="en-US" baseline="-25000" dirty="0" smtClean="0"/>
              <a:t>ss0</a:t>
            </a:r>
            <a:r>
              <a:rPr lang="en-US" dirty="0" smtClean="0"/>
              <a:t> </a:t>
            </a:r>
            <a:r>
              <a:rPr lang="sr-Cyrl-RS" dirty="0" smtClean="0"/>
              <a:t>измерена просечна концентрација лека у равнотежном стању</a:t>
            </a:r>
          </a:p>
          <a:p>
            <a:pPr lvl="1">
              <a:buNone/>
            </a:pPr>
            <a:r>
              <a:rPr lang="sr-Cyrl-RS" dirty="0" smtClean="0"/>
              <a:t>	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851920" y="3068960"/>
            <a:ext cx="2088232" cy="504056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Терапијски мониторинг лекова</a:t>
            </a:r>
            <a:br>
              <a:rPr lang="sr-Cyrl-RS" dirty="0" smtClean="0"/>
            </a:br>
            <a:r>
              <a:rPr lang="sr-Cyrl-RS" sz="3600" dirty="0" smtClean="0"/>
              <a:t>- утврђивање дозног режима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064896" cy="4968552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Прилагођавање дозног интервала</a:t>
            </a:r>
          </a:p>
          <a:p>
            <a:pPr lvl="1"/>
            <a:r>
              <a:rPr lang="sr-Cyrl-RS" dirty="0" smtClean="0"/>
              <a:t>израчунава се преко константе елиминације код датог пацијента:</a:t>
            </a:r>
          </a:p>
          <a:p>
            <a:pPr lvl="2">
              <a:buNone/>
            </a:pPr>
            <a:endParaRPr lang="sr-Cyrl-RS" dirty="0" smtClean="0"/>
          </a:p>
          <a:p>
            <a:pPr lvl="1" algn="ctr">
              <a:buNone/>
            </a:pPr>
            <a:r>
              <a:rPr lang="sr-Latn-CS" sz="2400" dirty="0" smtClean="0">
                <a:cs typeface="Times New Roman" pitchFamily="18" charset="0"/>
              </a:rPr>
              <a:t>k</a:t>
            </a:r>
            <a:r>
              <a:rPr lang="en-US" sz="2400" dirty="0" smtClean="0"/>
              <a:t> = (</a:t>
            </a:r>
            <a:r>
              <a:rPr lang="sr-Latn-CS" sz="2400" dirty="0" smtClean="0"/>
              <a:t>lnC</a:t>
            </a:r>
            <a:r>
              <a:rPr lang="en-US" sz="2400" baseline="-25000" dirty="0" smtClean="0"/>
              <a:t>p0</a:t>
            </a:r>
            <a:r>
              <a:rPr lang="sr-Latn-CS" sz="2400" dirty="0" smtClean="0"/>
              <a:t>– lnC</a:t>
            </a:r>
            <a:r>
              <a:rPr lang="en-US" sz="2400" baseline="-25000" dirty="0" smtClean="0"/>
              <a:t>t0</a:t>
            </a:r>
            <a:r>
              <a:rPr lang="en-US" sz="2400" dirty="0" smtClean="0"/>
              <a:t>)/</a:t>
            </a:r>
            <a:r>
              <a:rPr lang="sr-Cyrl-RS" sz="2400" dirty="0" smtClean="0"/>
              <a:t> (τ</a:t>
            </a:r>
            <a:r>
              <a:rPr lang="sr-Cyrl-RS" sz="2400" baseline="-25000" dirty="0" smtClean="0"/>
              <a:t>0</a:t>
            </a:r>
            <a:r>
              <a:rPr lang="sr-Cyrl-RS" sz="2400" dirty="0" smtClean="0"/>
              <a:t> – </a:t>
            </a:r>
            <a:r>
              <a:rPr lang="en-US" sz="2400" dirty="0" smtClean="0">
                <a:cs typeface="Times New Roman" pitchFamily="18" charset="0"/>
              </a:rPr>
              <a:t>t</a:t>
            </a:r>
            <a:r>
              <a:rPr lang="en-US" sz="2400" baseline="-25000" dirty="0" smtClean="0"/>
              <a:t>p0</a:t>
            </a:r>
            <a:r>
              <a:rPr lang="sr-Cyrl-RS" sz="2400" dirty="0" smtClean="0"/>
              <a:t>)</a:t>
            </a:r>
            <a:endParaRPr lang="sr-Cyrl-RS" sz="2400" dirty="0" smtClean="0">
              <a:cs typeface="Times New Roman" pitchFamily="18" charset="0"/>
            </a:endParaRPr>
          </a:p>
          <a:p>
            <a:pPr lvl="1" algn="ctr">
              <a:buNone/>
            </a:pPr>
            <a:endParaRPr lang="sr-Cyrl-RS" sz="2400" dirty="0" smtClean="0"/>
          </a:p>
          <a:p>
            <a:pPr lvl="1" algn="ctr">
              <a:buClr>
                <a:srgbClr val="006699"/>
              </a:buClr>
              <a:buNone/>
            </a:pPr>
            <a:r>
              <a:rPr lang="sr-Cyrl-RS" sz="2400" b="1" dirty="0" smtClean="0">
                <a:solidFill>
                  <a:srgbClr val="003D62"/>
                </a:solidFill>
              </a:rPr>
              <a:t>τ</a:t>
            </a:r>
            <a:r>
              <a:rPr lang="sr-Cyrl-RS" sz="2400" b="1" baseline="-25000" dirty="0" smtClean="0">
                <a:solidFill>
                  <a:srgbClr val="003D62"/>
                </a:solidFill>
              </a:rPr>
              <a:t>1</a:t>
            </a:r>
            <a:r>
              <a:rPr lang="sr-Cyrl-RS" sz="2400" b="1" dirty="0" smtClean="0">
                <a:solidFill>
                  <a:srgbClr val="003D62"/>
                </a:solidFill>
              </a:rPr>
              <a:t> </a:t>
            </a:r>
            <a:r>
              <a:rPr lang="en-US" sz="2400" b="1" dirty="0" smtClean="0">
                <a:solidFill>
                  <a:srgbClr val="003D62"/>
                </a:solidFill>
              </a:rPr>
              <a:t>= [(</a:t>
            </a:r>
            <a:r>
              <a:rPr lang="sr-Latn-CS" sz="2400" b="1" dirty="0" smtClean="0">
                <a:solidFill>
                  <a:srgbClr val="003D62"/>
                </a:solidFill>
              </a:rPr>
              <a:t>lnC</a:t>
            </a:r>
            <a:r>
              <a:rPr lang="en-US" sz="2400" b="1" baseline="-25000" dirty="0" smtClean="0">
                <a:solidFill>
                  <a:srgbClr val="003D62"/>
                </a:solidFill>
              </a:rPr>
              <a:t>p</a:t>
            </a:r>
            <a:r>
              <a:rPr lang="sr-Cyrl-RS" sz="2400" b="1" baseline="-25000" dirty="0" smtClean="0">
                <a:solidFill>
                  <a:srgbClr val="003D62"/>
                </a:solidFill>
              </a:rPr>
              <a:t>1</a:t>
            </a:r>
            <a:r>
              <a:rPr lang="sr-Latn-CS" sz="2400" b="1" dirty="0" smtClean="0">
                <a:solidFill>
                  <a:srgbClr val="003D62"/>
                </a:solidFill>
              </a:rPr>
              <a:t>– lnC</a:t>
            </a:r>
            <a:r>
              <a:rPr lang="en-US" sz="2400" b="1" baseline="-25000" dirty="0" smtClean="0">
                <a:solidFill>
                  <a:srgbClr val="003D62"/>
                </a:solidFill>
              </a:rPr>
              <a:t>t</a:t>
            </a:r>
            <a:r>
              <a:rPr lang="sr-Cyrl-RS" sz="2400" b="1" baseline="-25000" dirty="0" smtClean="0">
                <a:solidFill>
                  <a:srgbClr val="003D62"/>
                </a:solidFill>
              </a:rPr>
              <a:t>1</a:t>
            </a:r>
            <a:r>
              <a:rPr lang="en-US" sz="2400" b="1" dirty="0" smtClean="0">
                <a:solidFill>
                  <a:srgbClr val="003D62"/>
                </a:solidFill>
              </a:rPr>
              <a:t>)/</a:t>
            </a:r>
            <a:r>
              <a:rPr lang="sr-Latn-CS" sz="2400" b="1" dirty="0" smtClean="0">
                <a:cs typeface="Times New Roman" pitchFamily="18" charset="0"/>
              </a:rPr>
              <a:t>k</a:t>
            </a:r>
            <a:r>
              <a:rPr lang="en-US" sz="2400" b="1" dirty="0" smtClean="0">
                <a:cs typeface="Times New Roman" pitchFamily="18" charset="0"/>
              </a:rPr>
              <a:t>]+</a:t>
            </a:r>
            <a:r>
              <a:rPr lang="sr-Cyrl-RS" sz="2400" b="1" dirty="0" smtClean="0">
                <a:cs typeface="Times New Roman" pitchFamily="18" charset="0"/>
              </a:rPr>
              <a:t> </a:t>
            </a:r>
            <a:r>
              <a:rPr lang="en-US" sz="2400" b="1" dirty="0" smtClean="0">
                <a:cs typeface="Times New Roman" pitchFamily="18" charset="0"/>
              </a:rPr>
              <a:t>t</a:t>
            </a:r>
            <a:r>
              <a:rPr lang="en-US" sz="2400" b="1" baseline="-25000" dirty="0" smtClean="0"/>
              <a:t>p0</a:t>
            </a:r>
            <a:r>
              <a:rPr lang="sr-Cyrl-RS" sz="2400" b="1" dirty="0" smtClean="0">
                <a:cs typeface="Times New Roman" pitchFamily="18" charset="0"/>
              </a:rPr>
              <a:t>  *</a:t>
            </a:r>
            <a:endParaRPr lang="en-US" sz="2400" b="1" dirty="0" smtClean="0">
              <a:cs typeface="Times New Roman" pitchFamily="18" charset="0"/>
            </a:endParaRPr>
          </a:p>
          <a:p>
            <a:pPr lvl="1" algn="ctr">
              <a:buNone/>
            </a:pPr>
            <a:endParaRPr lang="sr-Cyrl-RS" dirty="0" smtClean="0"/>
          </a:p>
          <a:p>
            <a:pPr lvl="2" algn="ctr">
              <a:buNone/>
            </a:pPr>
            <a:r>
              <a:rPr lang="sr-Cyrl-RS" dirty="0" smtClean="0"/>
              <a:t>где је τ</a:t>
            </a:r>
            <a:r>
              <a:rPr lang="sr-Cyrl-RS" baseline="-25000" dirty="0" smtClean="0"/>
              <a:t>0</a:t>
            </a:r>
            <a:r>
              <a:rPr lang="sr-Cyrl-RS" dirty="0" smtClean="0"/>
              <a:t> претходни дозни интервал и време кад се мери пражна (минимална) концентрација лека, </a:t>
            </a:r>
            <a:r>
              <a:rPr lang="en-US" dirty="0" smtClean="0">
                <a:cs typeface="Times New Roman" pitchFamily="18" charset="0"/>
              </a:rPr>
              <a:t>t</a:t>
            </a:r>
            <a:r>
              <a:rPr lang="en-US" baseline="-25000" dirty="0" smtClean="0"/>
              <a:t>p0</a:t>
            </a:r>
            <a:r>
              <a:rPr lang="sr-Cyrl-RS" dirty="0" smtClean="0"/>
              <a:t> време које протекне од примене лека до мерења максималне концентрације, </a:t>
            </a:r>
            <a:r>
              <a:rPr lang="sr-Latn-CS" dirty="0" smtClean="0"/>
              <a:t>C</a:t>
            </a:r>
            <a:r>
              <a:rPr lang="en-US" baseline="-25000" dirty="0" smtClean="0"/>
              <a:t>p0</a:t>
            </a:r>
            <a:r>
              <a:rPr lang="sr-Cyrl-RS" dirty="0" smtClean="0"/>
              <a:t> и</a:t>
            </a:r>
            <a:r>
              <a:rPr lang="en-US" dirty="0" smtClean="0"/>
              <a:t> </a:t>
            </a:r>
            <a:r>
              <a:rPr lang="sr-Latn-CS" dirty="0" smtClean="0"/>
              <a:t>C</a:t>
            </a:r>
            <a:r>
              <a:rPr lang="en-US" baseline="-25000" dirty="0" smtClean="0"/>
              <a:t>t0 </a:t>
            </a:r>
            <a:r>
              <a:rPr lang="sr-Cyrl-RS" dirty="0" smtClean="0"/>
              <a:t>измерене максимална и минимална концентрација лека, а </a:t>
            </a:r>
            <a:r>
              <a:rPr lang="sr-Latn-CS" dirty="0" smtClean="0"/>
              <a:t>C</a:t>
            </a:r>
            <a:r>
              <a:rPr lang="en-US" baseline="-25000" dirty="0" smtClean="0"/>
              <a:t>p</a:t>
            </a:r>
            <a:r>
              <a:rPr lang="sr-Cyrl-RS" baseline="-25000" dirty="0" smtClean="0"/>
              <a:t>1</a:t>
            </a:r>
            <a:r>
              <a:rPr lang="sr-Cyrl-RS" dirty="0" smtClean="0"/>
              <a:t> и</a:t>
            </a:r>
            <a:r>
              <a:rPr lang="en-US" dirty="0" smtClean="0"/>
              <a:t> </a:t>
            </a:r>
            <a:r>
              <a:rPr lang="sr-Latn-CS" dirty="0" smtClean="0"/>
              <a:t>C</a:t>
            </a:r>
            <a:r>
              <a:rPr lang="en-US" baseline="-25000" dirty="0" smtClean="0"/>
              <a:t>t</a:t>
            </a:r>
            <a:r>
              <a:rPr lang="sr-Cyrl-RS" baseline="-25000" dirty="0" smtClean="0"/>
              <a:t>1</a:t>
            </a:r>
            <a:r>
              <a:rPr lang="en-US" baseline="-25000" dirty="0" smtClean="0"/>
              <a:t> </a:t>
            </a:r>
            <a:r>
              <a:rPr lang="sr-Cyrl-RS" dirty="0" smtClean="0"/>
              <a:t>жељене максимална и минимална концентрација лека</a:t>
            </a:r>
            <a:endParaRPr lang="en-US" dirty="0" smtClean="0"/>
          </a:p>
          <a:p>
            <a:pPr lvl="2" algn="ctr">
              <a:buNone/>
            </a:pPr>
            <a:r>
              <a:rPr lang="en-US" sz="1900" dirty="0" smtClean="0"/>
              <a:t>*</a:t>
            </a:r>
            <a:r>
              <a:rPr lang="sr-Cyrl-RS" sz="1900" dirty="0" smtClean="0"/>
              <a:t>дозни интервал заокружити на 6, 8, 12, 24, 36... сати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3131840" y="2708920"/>
            <a:ext cx="3168352" cy="504056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131840" y="3579246"/>
            <a:ext cx="2952328" cy="504056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Директно мерење ефекта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-</a:t>
            </a:r>
            <a:r>
              <a:rPr lang="sr-Cyrl-RS" sz="3600" dirty="0" smtClean="0"/>
              <a:t> алтернатива класичном ТДМ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Примењује се када </a:t>
            </a:r>
            <a:r>
              <a:rPr lang="sr-Cyrl-CS" dirty="0" smtClean="0"/>
              <a:t>између концентрације лека у биолошком материјалу и ефекта лека не постоји добра корелација</a:t>
            </a:r>
            <a:r>
              <a:rPr lang="sr-Cyrl-RS" dirty="0" smtClean="0"/>
              <a:t> </a:t>
            </a:r>
          </a:p>
          <a:p>
            <a:pPr lvl="1"/>
            <a:r>
              <a:rPr lang="sr-Cyrl-RS" dirty="0" smtClean="0"/>
              <a:t>Варфарин:</a:t>
            </a:r>
          </a:p>
          <a:p>
            <a:pPr lvl="2"/>
            <a:r>
              <a:rPr lang="sr-Cyrl-RS" dirty="0" smtClean="0"/>
              <a:t>мери се </a:t>
            </a:r>
            <a:r>
              <a:rPr lang="en-US" dirty="0" smtClean="0"/>
              <a:t>INR</a:t>
            </a:r>
            <a:r>
              <a:rPr lang="sr-Cyrl-RS" dirty="0" smtClean="0"/>
              <a:t> – однос између протромбинског времена пацијента и протромбинског времена контроле</a:t>
            </a:r>
          </a:p>
          <a:p>
            <a:pPr lvl="2"/>
            <a:r>
              <a:rPr lang="sr-Cyrl-RS" dirty="0" smtClean="0"/>
              <a:t>терапијски циљ је да </a:t>
            </a:r>
            <a:r>
              <a:rPr lang="en-US" dirty="0" smtClean="0"/>
              <a:t>INR </a:t>
            </a:r>
            <a:r>
              <a:rPr lang="sr-Cyrl-RS" dirty="0" smtClean="0"/>
              <a:t>буде</a:t>
            </a:r>
            <a:r>
              <a:rPr lang="en-US" dirty="0" smtClean="0"/>
              <a:t> 2 </a:t>
            </a:r>
            <a:r>
              <a:rPr lang="sr-Cyrl-RS" dirty="0" smtClean="0"/>
              <a:t>до</a:t>
            </a:r>
            <a:r>
              <a:rPr lang="en-US" dirty="0" smtClean="0"/>
              <a:t> 3 </a:t>
            </a:r>
            <a:r>
              <a:rPr lang="sr-Cyrl-RS" dirty="0" smtClean="0"/>
              <a:t>тј.</a:t>
            </a:r>
            <a:r>
              <a:rPr lang="en-US" dirty="0" smtClean="0"/>
              <a:t> 2</a:t>
            </a:r>
            <a:r>
              <a:rPr lang="sr-Cyrl-RS" dirty="0" smtClean="0"/>
              <a:t>,</a:t>
            </a:r>
            <a:r>
              <a:rPr lang="en-US" dirty="0" smtClean="0"/>
              <a:t>5 </a:t>
            </a:r>
            <a:r>
              <a:rPr lang="sr-Cyrl-RS" dirty="0" smtClean="0"/>
              <a:t>до</a:t>
            </a:r>
            <a:r>
              <a:rPr lang="en-US" dirty="0" smtClean="0"/>
              <a:t> 3</a:t>
            </a:r>
            <a:r>
              <a:rPr lang="sr-Cyrl-RS" dirty="0" smtClean="0"/>
              <a:t>,</a:t>
            </a:r>
            <a:r>
              <a:rPr lang="en-US" dirty="0" smtClean="0"/>
              <a:t>5</a:t>
            </a:r>
            <a:r>
              <a:rPr lang="sr-Cyrl-RS" dirty="0" smtClean="0"/>
              <a:t> (зависно од индикација)</a:t>
            </a:r>
          </a:p>
          <a:p>
            <a:pPr lvl="2"/>
            <a:r>
              <a:rPr lang="sr-Cyrl-RS" dirty="0" smtClean="0"/>
              <a:t>почетна доза је најчешће иста (</a:t>
            </a:r>
            <a:r>
              <a:rPr lang="en-US" dirty="0" smtClean="0"/>
              <a:t>5 mg</a:t>
            </a:r>
            <a:r>
              <a:rPr lang="sr-Cyrl-RS" dirty="0" smtClean="0"/>
              <a:t>), дозни режим се прилагођава на основу вредности </a:t>
            </a:r>
            <a:r>
              <a:rPr lang="en-US" dirty="0" smtClean="0"/>
              <a:t>INR</a:t>
            </a:r>
            <a:r>
              <a:rPr lang="sr-Cyrl-RS" dirty="0" smtClean="0"/>
              <a:t> применом алгоритама</a:t>
            </a:r>
          </a:p>
          <a:p>
            <a:pPr lvl="1">
              <a:buClr>
                <a:srgbClr val="003D62"/>
              </a:buClr>
            </a:pPr>
            <a:r>
              <a:rPr lang="sr-Cyrl-RS" dirty="0" smtClean="0">
                <a:solidFill>
                  <a:srgbClr val="003D62"/>
                </a:solidFill>
              </a:rPr>
              <a:t>Хепарин:</a:t>
            </a:r>
          </a:p>
          <a:p>
            <a:pPr lvl="2">
              <a:buClr>
                <a:srgbClr val="003D62"/>
              </a:buClr>
            </a:pPr>
            <a:r>
              <a:rPr lang="sr-Cyrl-RS" dirty="0" smtClean="0">
                <a:solidFill>
                  <a:srgbClr val="003D62"/>
                </a:solidFill>
              </a:rPr>
              <a:t>мери се </a:t>
            </a:r>
            <a:r>
              <a:rPr lang="en-US" dirty="0" err="1" smtClean="0"/>
              <a:t>aPTT</a:t>
            </a:r>
            <a:r>
              <a:rPr lang="sr-Cyrl-RS" dirty="0" smtClean="0"/>
              <a:t> – активирано парцијално тромбопластинско време</a:t>
            </a:r>
          </a:p>
          <a:p>
            <a:pPr lvl="2">
              <a:buClr>
                <a:srgbClr val="003D62"/>
              </a:buClr>
            </a:pPr>
            <a:r>
              <a:rPr lang="sr-Cyrl-RS" dirty="0" smtClean="0">
                <a:solidFill>
                  <a:srgbClr val="003D62"/>
                </a:solidFill>
              </a:rPr>
              <a:t>терапијски циљ је </a:t>
            </a:r>
            <a:r>
              <a:rPr lang="en-US" dirty="0" smtClean="0"/>
              <a:t>1</a:t>
            </a:r>
            <a:r>
              <a:rPr lang="sr-Cyrl-RS" dirty="0" smtClean="0"/>
              <a:t>,</a:t>
            </a:r>
            <a:r>
              <a:rPr lang="en-US" dirty="0" smtClean="0"/>
              <a:t>5 </a:t>
            </a:r>
            <a:r>
              <a:rPr lang="sr-Cyrl-RS" dirty="0" smtClean="0"/>
              <a:t>да буде</a:t>
            </a:r>
            <a:r>
              <a:rPr lang="en-US" dirty="0" smtClean="0"/>
              <a:t> 2</a:t>
            </a:r>
            <a:r>
              <a:rPr lang="sr-Cyrl-RS" dirty="0" smtClean="0"/>
              <a:t>,</a:t>
            </a:r>
            <a:r>
              <a:rPr lang="en-US" dirty="0" smtClean="0"/>
              <a:t>5 </a:t>
            </a:r>
            <a:r>
              <a:rPr lang="sr-Cyrl-RS" dirty="0" smtClean="0"/>
              <a:t>дуже од контроле</a:t>
            </a:r>
            <a:endParaRPr lang="en-US" dirty="0" smtClean="0"/>
          </a:p>
          <a:p>
            <a:pPr lvl="2">
              <a:buClr>
                <a:srgbClr val="003D62"/>
              </a:buClr>
            </a:pPr>
            <a:r>
              <a:rPr lang="sr-Cyrl-RS" dirty="0" smtClean="0"/>
              <a:t>почетна доза зависи од индикације, дозни режим се прилагођава на основу вредности </a:t>
            </a:r>
            <a:r>
              <a:rPr lang="en-US" dirty="0" err="1" smtClean="0"/>
              <a:t>aPTT</a:t>
            </a:r>
            <a:r>
              <a:rPr lang="sr-Cyrl-RS" dirty="0" smtClean="0"/>
              <a:t> применом номограма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04800"/>
            <a:ext cx="8102630" cy="1143000"/>
          </a:xfrm>
        </p:spPr>
        <p:txBody>
          <a:bodyPr/>
          <a:lstStyle/>
          <a:p>
            <a:r>
              <a:rPr lang="sr-Cyrl-CS" sz="4000" b="1" dirty="0"/>
              <a:t>Терапијски мониторинг </a:t>
            </a:r>
            <a:r>
              <a:rPr lang="sr-Cyrl-CS" sz="4000" b="1" dirty="0" smtClean="0"/>
              <a:t>лекова</a:t>
            </a:r>
            <a:br>
              <a:rPr lang="sr-Cyrl-CS" sz="4000" b="1" dirty="0" smtClean="0"/>
            </a:br>
            <a:r>
              <a:rPr lang="sr-Cyrl-CS" sz="4000" i="1" dirty="0" smtClean="0"/>
              <a:t> </a:t>
            </a:r>
            <a:r>
              <a:rPr lang="sr-Cyrl-CS" sz="3600" i="1" dirty="0" smtClean="0"/>
              <a:t>(Therapeutic drug monitoring, </a:t>
            </a:r>
            <a:r>
              <a:rPr lang="en-US" sz="3600" i="1" dirty="0" smtClean="0"/>
              <a:t>TDM</a:t>
            </a:r>
            <a:r>
              <a:rPr lang="sr-Cyrl-RS" sz="3600" i="1" dirty="0" smtClean="0"/>
              <a:t>)</a:t>
            </a:r>
            <a:endParaRPr lang="en-US" sz="3600" b="1" dirty="0"/>
          </a:p>
        </p:txBody>
      </p:sp>
      <p:sp>
        <p:nvSpPr>
          <p:cNvPr id="39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CS" b="1" dirty="0"/>
              <a:t>Терапијски мониторинг лекова</a:t>
            </a:r>
            <a:r>
              <a:rPr lang="sr-Cyrl-CS" dirty="0"/>
              <a:t> </a:t>
            </a:r>
            <a:r>
              <a:rPr lang="sr-Cyrl-CS" dirty="0" smtClean="0"/>
              <a:t>је мерење концентрације </a:t>
            </a:r>
            <a:r>
              <a:rPr lang="sr-Cyrl-CS" dirty="0"/>
              <a:t>лека у биолошком </a:t>
            </a:r>
            <a:r>
              <a:rPr lang="sr-Cyrl-CS" dirty="0" smtClean="0"/>
              <a:t>материјалу са циљем да </a:t>
            </a:r>
            <a:r>
              <a:rPr lang="sr-Cyrl-CS" dirty="0"/>
              <a:t>се концентрација </a:t>
            </a:r>
            <a:r>
              <a:rPr lang="sr-Cyrl-CS" dirty="0" smtClean="0"/>
              <a:t>лека у крви нађе и </a:t>
            </a:r>
            <a:r>
              <a:rPr lang="sr-Cyrl-CS" dirty="0"/>
              <a:t>одржи у терапијском </a:t>
            </a:r>
            <a:r>
              <a:rPr lang="sr-Cyrl-CS" dirty="0" smtClean="0"/>
              <a:t>опсегу, чиме се повећава ефикасност и смањује токсичност терапије. </a:t>
            </a:r>
          </a:p>
          <a:p>
            <a:pPr lvl="1"/>
            <a:r>
              <a:rPr lang="sr-Cyrl-CS" dirty="0" smtClean="0"/>
              <a:t>Подразумева да између концентрације лека у биолошком материјалу и ефекта лека постоји добра корелација</a:t>
            </a:r>
          </a:p>
          <a:p>
            <a:pPr lvl="1"/>
            <a:r>
              <a:rPr lang="sr-Cyrl-CS" dirty="0" smtClean="0"/>
              <a:t>Примењује се код лекова код којих доступне методе лабораторијског мониторинга ефекта (нпр. мерење нивоа глукозе, липида, коагулације крви) не постоје или нису довољно поуздане</a:t>
            </a:r>
          </a:p>
          <a:p>
            <a:pPr lvl="1"/>
            <a:r>
              <a:rPr lang="sr-Cyrl-CS" dirty="0" smtClean="0"/>
              <a:t>Утврђује фармакокинетску компоненту интер-индивидуалне варијабилности  у одговору на лек</a:t>
            </a:r>
            <a:endParaRPr lang="en-US" dirty="0" smtClean="0"/>
          </a:p>
          <a:p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Терапијски мониторинг лекова</a:t>
            </a:r>
            <a:br>
              <a:rPr lang="sr-Cyrl-RS" dirty="0" smtClean="0"/>
            </a:br>
            <a:r>
              <a:rPr lang="sr-Cyrl-RS" sz="3600" dirty="0" smtClean="0"/>
              <a:t>- критеријуми за примену -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ТДМ се користи када: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Лек има малу терапијску ширину*, тј. низак терапијски индекс**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Постоје велике интер-индивидуалне разлике у просечној концентрацији лека у крви у равнотежном стању и у одговору на лек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Постоји добра корелација између </a:t>
            </a:r>
            <a:r>
              <a:rPr lang="sr-Cyrl-CS" dirty="0" smtClean="0"/>
              <a:t>концентрације лека </a:t>
            </a:r>
            <a:r>
              <a:rPr lang="en-US" dirty="0" smtClean="0"/>
              <a:t>(</a:t>
            </a:r>
            <a:r>
              <a:rPr lang="sr-Cyrl-RS" dirty="0" smtClean="0"/>
              <a:t>и/или његовог метаболита) </a:t>
            </a:r>
            <a:r>
              <a:rPr lang="sr-Cyrl-CS" dirty="0" smtClean="0"/>
              <a:t>у биолошком материјалу и ефекта лека</a:t>
            </a:r>
            <a:endParaRPr lang="ru-RU" dirty="0" smtClean="0"/>
          </a:p>
          <a:p>
            <a:pPr lvl="1">
              <a:lnSpc>
                <a:spcPct val="90000"/>
              </a:lnSpc>
            </a:pPr>
            <a:r>
              <a:rPr lang="ru-RU" dirty="0" smtClean="0"/>
              <a:t>Ефекте лека (жељене и/или нежељене) је тешко измерити и/или су опасни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Постоји одговарајућа аналитичка метода</a:t>
            </a:r>
          </a:p>
          <a:p>
            <a:pPr lvl="2">
              <a:lnSpc>
                <a:spcPct val="90000"/>
              </a:lnSpc>
            </a:pPr>
            <a:r>
              <a:rPr lang="ru-RU" dirty="0" smtClean="0"/>
              <a:t>*</a:t>
            </a:r>
            <a:r>
              <a:rPr lang="ru-RU" u="sng" dirty="0" smtClean="0"/>
              <a:t>терапијска ширина </a:t>
            </a:r>
            <a:r>
              <a:rPr lang="ru-RU" dirty="0" smtClean="0"/>
              <a:t>је разлика </a:t>
            </a:r>
            <a:r>
              <a:rPr lang="sr-Cyrl-RS" dirty="0" smtClean="0"/>
              <a:t>и</a:t>
            </a:r>
            <a:r>
              <a:rPr lang="en-US" dirty="0" err="1" smtClean="0"/>
              <a:t>змеђу</a:t>
            </a:r>
            <a:r>
              <a:rPr lang="en-US" dirty="0" smtClean="0"/>
              <a:t> </a:t>
            </a:r>
            <a:r>
              <a:rPr lang="en-US" dirty="0" err="1" smtClean="0"/>
              <a:t>минималне</a:t>
            </a:r>
            <a:r>
              <a:rPr lang="en-US" dirty="0" smtClean="0"/>
              <a:t> </a:t>
            </a:r>
            <a:r>
              <a:rPr lang="en-US" dirty="0" err="1" smtClean="0"/>
              <a:t>дозе</a:t>
            </a:r>
            <a:r>
              <a:rPr lang="en-US" dirty="0" smtClean="0"/>
              <a:t> </a:t>
            </a:r>
            <a:r>
              <a:rPr lang="en-US" dirty="0" err="1" smtClean="0"/>
              <a:t>лека</a:t>
            </a:r>
            <a:r>
              <a:rPr lang="en-US" dirty="0" smtClean="0"/>
              <a:t> </a:t>
            </a:r>
            <a:r>
              <a:rPr lang="en-US" dirty="0" err="1" smtClean="0"/>
              <a:t>која</a:t>
            </a:r>
            <a:r>
              <a:rPr lang="en-US" dirty="0" smtClean="0"/>
              <a:t> </a:t>
            </a:r>
            <a:r>
              <a:rPr lang="en-US" dirty="0" err="1" smtClean="0"/>
              <a:t>изазива</a:t>
            </a:r>
            <a:r>
              <a:rPr lang="en-US" dirty="0" smtClean="0"/>
              <a:t> </a:t>
            </a:r>
            <a:r>
              <a:rPr lang="en-US" dirty="0" err="1" smtClean="0"/>
              <a:t>токсични</a:t>
            </a:r>
            <a:r>
              <a:rPr lang="en-US" dirty="0" smtClean="0"/>
              <a:t> </a:t>
            </a:r>
            <a:r>
              <a:rPr lang="en-US" dirty="0" err="1" smtClean="0"/>
              <a:t>ефекат</a:t>
            </a:r>
            <a:r>
              <a:rPr lang="en-US" dirty="0" smtClean="0"/>
              <a:t> </a:t>
            </a:r>
            <a:r>
              <a:rPr lang="sr-Cyrl-RS" dirty="0" smtClean="0"/>
              <a:t>и </a:t>
            </a:r>
            <a:r>
              <a:rPr lang="en-US" dirty="0" err="1" smtClean="0"/>
              <a:t>минималне</a:t>
            </a:r>
            <a:r>
              <a:rPr lang="en-US" dirty="0" smtClean="0"/>
              <a:t> </a:t>
            </a:r>
            <a:r>
              <a:rPr lang="en-US" dirty="0" err="1" smtClean="0"/>
              <a:t>дозе</a:t>
            </a:r>
            <a:r>
              <a:rPr lang="en-US" dirty="0" smtClean="0"/>
              <a:t> </a:t>
            </a:r>
            <a:r>
              <a:rPr lang="en-US" dirty="0" err="1" smtClean="0"/>
              <a:t>лека</a:t>
            </a:r>
            <a:r>
              <a:rPr lang="en-US" dirty="0" smtClean="0"/>
              <a:t> </a:t>
            </a:r>
            <a:r>
              <a:rPr lang="en-US" dirty="0" err="1" smtClean="0"/>
              <a:t>која</a:t>
            </a:r>
            <a:r>
              <a:rPr lang="en-US" dirty="0" smtClean="0"/>
              <a:t> </a:t>
            </a:r>
            <a:r>
              <a:rPr lang="en-US" dirty="0" err="1" smtClean="0"/>
              <a:t>изазива</a:t>
            </a:r>
            <a:r>
              <a:rPr lang="en-US" dirty="0" smtClean="0"/>
              <a:t> </a:t>
            </a:r>
            <a:r>
              <a:rPr lang="sr-Cyrl-RS" dirty="0" smtClean="0"/>
              <a:t>жељени </a:t>
            </a:r>
            <a:r>
              <a:rPr lang="en-US" dirty="0" err="1" smtClean="0"/>
              <a:t>ефекат</a:t>
            </a:r>
            <a:endParaRPr lang="ru-RU" dirty="0" smtClean="0"/>
          </a:p>
          <a:p>
            <a:pPr lvl="2">
              <a:lnSpc>
                <a:spcPct val="90000"/>
              </a:lnSpc>
            </a:pPr>
            <a:r>
              <a:rPr lang="ru-RU" dirty="0" smtClean="0"/>
              <a:t>**</a:t>
            </a:r>
            <a:r>
              <a:rPr lang="ru-RU" u="sng" dirty="0" smtClean="0"/>
              <a:t>терапијски индекс </a:t>
            </a:r>
            <a:r>
              <a:rPr lang="ru-RU" dirty="0" smtClean="0"/>
              <a:t>је однос између средње токсичне дозе (</a:t>
            </a:r>
            <a:r>
              <a:rPr lang="en-US" dirty="0" smtClean="0"/>
              <a:t>TD</a:t>
            </a:r>
            <a:r>
              <a:rPr lang="en-US" baseline="-25000" dirty="0" smtClean="0"/>
              <a:t>50</a:t>
            </a:r>
            <a:r>
              <a:rPr lang="en-US" dirty="0" smtClean="0"/>
              <a:t>, </a:t>
            </a:r>
            <a:r>
              <a:rPr lang="ru-RU" dirty="0" smtClean="0"/>
              <a:t>доза која код 50% испитаника изазива токсични ефекат)</a:t>
            </a:r>
            <a:r>
              <a:rPr lang="en-US" dirty="0" smtClean="0"/>
              <a:t> </a:t>
            </a:r>
            <a:r>
              <a:rPr lang="sr-Cyrl-RS" dirty="0" smtClean="0"/>
              <a:t>и средње ефикасне дозе </a:t>
            </a:r>
            <a:r>
              <a:rPr lang="en-US" dirty="0" smtClean="0"/>
              <a:t>(ED</a:t>
            </a:r>
            <a:r>
              <a:rPr lang="en-US" baseline="-25000" dirty="0" smtClean="0"/>
              <a:t>50</a:t>
            </a:r>
            <a:r>
              <a:rPr lang="sr-Cyrl-RS" dirty="0" smtClean="0"/>
              <a:t>, доза која </a:t>
            </a:r>
            <a:r>
              <a:rPr lang="ru-RU" dirty="0" smtClean="0"/>
              <a:t>код 50% испитаника изазива жељени ефекат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Терапијски мониторинг лекова</a:t>
            </a:r>
            <a:br>
              <a:rPr lang="sr-Cyrl-RS" dirty="0" smtClean="0"/>
            </a:br>
            <a:r>
              <a:rPr lang="sr-Cyrl-RS" sz="3600" dirty="0" smtClean="0"/>
              <a:t>- индикације за примену -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ТДМ је потребан када: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се сумња да су достигнуте токсичне концентрације лека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се, због одсуства ефеката, сумња да је пацијент субдозиран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је потребно проверити комплијансу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је потребно проверити ефекте измењеног дозирања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се клиничка слика пацијента изменила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се у терапију додаје нови лек, па постоји ризик од интеракција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се из терапије искључује други лек, ако су он и лек чија се концентрација мери склони да ступају у интеракције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су знаци обољења и знаци развоја токсичних ефеката лека слични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Терапијски мониторинг лекова</a:t>
            </a:r>
            <a:br>
              <a:rPr lang="sr-Cyrl-RS" dirty="0" smtClean="0"/>
            </a:br>
            <a:r>
              <a:rPr lang="sr-Cyrl-RS" sz="3600" dirty="0" smtClean="0"/>
              <a:t>- лекови кандидати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536504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Антиепилептици: фенобарбитал, фенитоин, карбамазепин, валпроат, етосукцимид</a:t>
            </a:r>
          </a:p>
          <a:p>
            <a:r>
              <a:rPr lang="sr-Cyrl-RS" dirty="0" smtClean="0"/>
              <a:t>Психоактивни лекови: литијум, трициклични антидепресиви</a:t>
            </a:r>
          </a:p>
          <a:p>
            <a:r>
              <a:rPr lang="sr-Cyrl-RS" dirty="0" smtClean="0"/>
              <a:t>Аналгетици: аспирин, парацетамол</a:t>
            </a:r>
          </a:p>
          <a:p>
            <a:r>
              <a:rPr lang="sr-Cyrl-RS" dirty="0" smtClean="0"/>
              <a:t>Кардиотоници/антиаритмици; дигоксин, прокаинамид, лидокаин, амјодарон, пропранолол</a:t>
            </a:r>
          </a:p>
          <a:p>
            <a:r>
              <a:rPr lang="sr-Cyrl-RS" dirty="0" smtClean="0"/>
              <a:t>Имуносупресиви/цитостатици: циклоспорин, метотрексат</a:t>
            </a:r>
          </a:p>
          <a:p>
            <a:r>
              <a:rPr lang="sr-Cyrl-RS" dirty="0" smtClean="0"/>
              <a:t>Антибиотици: аминогликозиди,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sr-Cyrl-RS" dirty="0" smtClean="0"/>
              <a:t>хлорамфеникол</a:t>
            </a:r>
            <a:r>
              <a:rPr lang="en-US" dirty="0" smtClean="0"/>
              <a:t>, </a:t>
            </a:r>
            <a:r>
              <a:rPr lang="sr-Cyrl-RS" dirty="0" smtClean="0"/>
              <a:t>ванкомицин</a:t>
            </a:r>
          </a:p>
          <a:p>
            <a:r>
              <a:rPr lang="sr-Cyrl-RS" dirty="0" smtClean="0"/>
              <a:t>Бронходилататори: теофилин</a:t>
            </a:r>
          </a:p>
          <a:p>
            <a:r>
              <a:rPr lang="sr-Cyrl-RS" dirty="0" smtClean="0"/>
              <a:t>Хемотерапеутици/имуносупресиви: метотрексат, циклоспорин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Терапијски мониторинг лекова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- </a:t>
            </a:r>
            <a:r>
              <a:rPr lang="sr-Cyrl-RS" sz="4000" dirty="0" smtClean="0"/>
              <a:t>биолошки материјал (матрикс)-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968552"/>
          </a:xfrm>
        </p:spPr>
        <p:txBody>
          <a:bodyPr>
            <a:normAutofit/>
          </a:bodyPr>
          <a:lstStyle/>
          <a:p>
            <a:r>
              <a:rPr lang="sr-Cyrl-CS" dirty="0" smtClean="0"/>
              <a:t>Најчешћи биолошки материјали су плазма и серум</a:t>
            </a:r>
            <a:r>
              <a:rPr lang="en-US" dirty="0" smtClean="0"/>
              <a:t>, </a:t>
            </a:r>
            <a:r>
              <a:rPr lang="sr-Cyrl-RS" dirty="0" smtClean="0"/>
              <a:t>ређе пуна крв</a:t>
            </a:r>
            <a:endParaRPr lang="sr-Cyrl-CS" dirty="0" smtClean="0"/>
          </a:p>
          <a:p>
            <a:pPr lvl="1"/>
            <a:r>
              <a:rPr lang="sr-Cyrl-RS" dirty="0" smtClean="0"/>
              <a:t>плазма представља течни део крви (око 55%) који се од крвних ћелија издваја тако што се узорку крви дода антикоагуланс, а затим узорак центрифугира – пошто није дошло до коагулације, плазма садржи факторе коагулације</a:t>
            </a:r>
          </a:p>
          <a:p>
            <a:pPr lvl="1"/>
            <a:r>
              <a:rPr lang="sr-Cyrl-RS" dirty="0" smtClean="0"/>
              <a:t>серум је течни део крви који се из крви издваја центрифугирањем након коагулације – пошто су фактори коагулације остали везани у коагулуму, серум их не садржи</a:t>
            </a:r>
          </a:p>
          <a:p>
            <a:pPr lvl="2"/>
            <a:r>
              <a:rPr lang="sr-Cyrl-RS" dirty="0" smtClean="0"/>
              <a:t>пуна крв се узима код ТДМ лекова који се дистрибуирају и у крвним ћелијама, нпр. циклоспорин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Терапијски мониторинг лекова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- </a:t>
            </a:r>
            <a:r>
              <a:rPr lang="sr-Cyrl-RS" sz="4000" dirty="0" smtClean="0"/>
              <a:t>биолошки материјал (матрикс)-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968552"/>
          </a:xfrm>
        </p:spPr>
        <p:txBody>
          <a:bodyPr>
            <a:normAutofit/>
          </a:bodyPr>
          <a:lstStyle/>
          <a:p>
            <a:r>
              <a:rPr lang="sr-Cyrl-RS" dirty="0" smtClean="0"/>
              <a:t>Концентрација лека се може мерити и у другим биолошким материјалима (нпр. пљувачки)</a:t>
            </a:r>
          </a:p>
          <a:p>
            <a:pPr lvl="1"/>
            <a:r>
              <a:rPr lang="sr-Cyrl-RS" dirty="0" smtClean="0"/>
              <a:t>корисност пљувачке као матрикса за ТДМ доказана за неке, али не за све лекове</a:t>
            </a:r>
          </a:p>
          <a:p>
            <a:pPr lvl="2"/>
            <a:r>
              <a:rPr lang="sr-Cyrl-RS" dirty="0" smtClean="0"/>
              <a:t>може се користити нпр. за карбамазепин, фенобарбитал,  али може бити проблематично за литијум (активно се секретује у пљувачку), фенитоин (везује се за протеине у пљувачки), пропранолол (везује се за ћелије оралне слузнице), амитриптилин (на резултат утичу средства за побољшање саливације)</a:t>
            </a:r>
          </a:p>
          <a:p>
            <a:pPr lvl="1"/>
            <a:r>
              <a:rPr lang="sr-Cyrl-RS" dirty="0" smtClean="0"/>
              <a:t>узимање узорка је једноставно, безболно (техника је неинвазивна) и не захтева стручни кадар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>
                <a:solidFill>
                  <a:srgbClr val="006699"/>
                </a:solidFill>
              </a:rPr>
              <a:t>Терапијски мониторинг лекова</a:t>
            </a:r>
            <a:r>
              <a:rPr lang="en-US" sz="4000" dirty="0" smtClean="0">
                <a:solidFill>
                  <a:srgbClr val="006699"/>
                </a:solidFill>
              </a:rPr>
              <a:t/>
            </a:r>
            <a:br>
              <a:rPr lang="en-US" sz="4000" dirty="0" smtClean="0">
                <a:solidFill>
                  <a:srgbClr val="006699"/>
                </a:solidFill>
              </a:rPr>
            </a:br>
            <a:r>
              <a:rPr lang="en-US" sz="3600" dirty="0" smtClean="0">
                <a:solidFill>
                  <a:srgbClr val="006699"/>
                </a:solidFill>
              </a:rPr>
              <a:t>- </a:t>
            </a:r>
            <a:r>
              <a:rPr lang="sr-Cyrl-RS" sz="3600" dirty="0" smtClean="0">
                <a:solidFill>
                  <a:srgbClr val="006699"/>
                </a:solidFill>
              </a:rPr>
              <a:t>шта се мери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608512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Укупна концентрација лека </a:t>
            </a:r>
          </a:p>
          <a:p>
            <a:pPr lvl="1"/>
            <a:r>
              <a:rPr lang="sr-Cyrl-RS" dirty="0" smtClean="0"/>
              <a:t>у највећем броју метода</a:t>
            </a:r>
          </a:p>
          <a:p>
            <a:pPr lvl="1"/>
            <a:r>
              <a:rPr lang="sr-Cyrl-RS" dirty="0" smtClean="0"/>
              <a:t>не разликује везану од невезане фракције</a:t>
            </a:r>
          </a:p>
          <a:p>
            <a:r>
              <a:rPr lang="sr-Cyrl-RS" dirty="0" smtClean="0"/>
              <a:t>Концентрација слободне фракције (одређује ефекат лека)</a:t>
            </a:r>
          </a:p>
          <a:p>
            <a:pPr lvl="1"/>
            <a:r>
              <a:rPr lang="sr-Cyrl-RS" dirty="0" smtClean="0"/>
              <a:t>од значаја за лекове који су високо везани за протеине плазме (нпр. фенитоин, валпроат, лидокаин, пропранолол)</a:t>
            </a:r>
          </a:p>
          <a:p>
            <a:pPr lvl="1"/>
            <a:r>
              <a:rPr lang="sr-Cyrl-RS" dirty="0" smtClean="0"/>
              <a:t>у ситуацијама када је везивање за протеине измењено </a:t>
            </a:r>
          </a:p>
          <a:p>
            <a:pPr lvl="2"/>
            <a:r>
              <a:rPr lang="sr-Cyrl-RS" dirty="0" smtClean="0"/>
              <a:t>код хипоалбиминемије (у трудноћи, код старих, код обољења јетре или бубрега) </a:t>
            </a:r>
          </a:p>
          <a:p>
            <a:pPr lvl="2"/>
            <a:r>
              <a:rPr lang="sr-Cyrl-RS" dirty="0" smtClean="0"/>
              <a:t>у присуству компетитора (ендогених – нпр. у уремији, или егзогених – нпр. код истовремене примене неких лекова) </a:t>
            </a:r>
          </a:p>
          <a:p>
            <a:pPr lvl="3"/>
            <a:r>
              <a:rPr lang="sr-Cyrl-RS" dirty="0" smtClean="0"/>
              <a:t>измерене концентрације лека у пљувачки одговарају концентрацији слободне фракције лека у крви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Терапијски мониторинг лекова</a:t>
            </a:r>
            <a:br>
              <a:rPr lang="sr-Cyrl-RS" dirty="0" smtClean="0"/>
            </a:br>
            <a:r>
              <a:rPr lang="sr-Cyrl-RS" sz="3600" dirty="0" smtClean="0"/>
              <a:t>- </a:t>
            </a:r>
            <a:r>
              <a:rPr lang="ru-RU" sz="3600" dirty="0" smtClean="0"/>
              <a:t>аналитичке методе</a:t>
            </a:r>
            <a:r>
              <a:rPr lang="sr-Cyrl-RS" sz="3600" dirty="0" smtClean="0"/>
              <a:t> -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Карактеристике:</a:t>
            </a:r>
          </a:p>
          <a:p>
            <a:pPr lvl="1"/>
            <a:r>
              <a:rPr lang="sr-Cyrl-RS" dirty="0" smtClean="0"/>
              <a:t>разликовање супстанци сличне структуре, нпр лека и његовог метаболита</a:t>
            </a:r>
          </a:p>
          <a:p>
            <a:pPr lvl="2"/>
            <a:r>
              <a:rPr lang="sr-Cyrl-RS" dirty="0" smtClean="0"/>
              <a:t>узети у обзир активност метаболита!!!</a:t>
            </a:r>
          </a:p>
          <a:p>
            <a:pPr lvl="1"/>
            <a:r>
              <a:rPr lang="sr-Cyrl-RS" dirty="0" smtClean="0"/>
              <a:t>способност детекције малих количина супстанци</a:t>
            </a:r>
          </a:p>
          <a:p>
            <a:pPr lvl="1"/>
            <a:r>
              <a:rPr lang="sr-Cyrl-RS" dirty="0" smtClean="0"/>
              <a:t>резултати независни од истовремене примене других лекова</a:t>
            </a:r>
          </a:p>
          <a:p>
            <a:r>
              <a:rPr lang="sr-Cyrl-RS" dirty="0" smtClean="0"/>
              <a:t>Врсте у рутинској примени:</a:t>
            </a:r>
          </a:p>
          <a:p>
            <a:pPr lvl="1"/>
            <a:r>
              <a:rPr lang="sr-Cyrl-RS" dirty="0" smtClean="0"/>
              <a:t>високо ефикасна течна хроматографија (енгл. </a:t>
            </a:r>
            <a:r>
              <a:rPr lang="en-US" dirty="0" smtClean="0"/>
              <a:t>high performance liquid chromatography, HPLC</a:t>
            </a:r>
            <a:r>
              <a:rPr lang="sr-Cyrl-RS" dirty="0" smtClean="0"/>
              <a:t>)</a:t>
            </a:r>
            <a:endParaRPr lang="en-US" dirty="0" smtClean="0"/>
          </a:p>
          <a:p>
            <a:pPr lvl="1"/>
            <a:r>
              <a:rPr lang="sr-Cyrl-RS" dirty="0" smtClean="0"/>
              <a:t>гасна хроматографија (енгл. </a:t>
            </a:r>
            <a:r>
              <a:rPr lang="en-US" dirty="0" smtClean="0"/>
              <a:t>gas chromatography, GC</a:t>
            </a:r>
            <a:r>
              <a:rPr lang="sr-Cyrl-RS" dirty="0" smtClean="0"/>
              <a:t>)</a:t>
            </a:r>
          </a:p>
          <a:p>
            <a:pPr lvl="1"/>
            <a:r>
              <a:rPr lang="sr-Cyrl-RS" dirty="0" smtClean="0"/>
              <a:t>комбинације </a:t>
            </a:r>
            <a:r>
              <a:rPr lang="en-US" dirty="0" smtClean="0"/>
              <a:t>HPLC </a:t>
            </a:r>
            <a:r>
              <a:rPr lang="sr-Cyrl-RS" dirty="0" smtClean="0"/>
              <a:t>и </a:t>
            </a:r>
            <a:r>
              <a:rPr lang="en-US" dirty="0" smtClean="0"/>
              <a:t>GC </a:t>
            </a:r>
            <a:r>
              <a:rPr lang="sr-Cyrl-RS" dirty="0" smtClean="0"/>
              <a:t>са масеном спектрометријом (енгл. </a:t>
            </a:r>
            <a:r>
              <a:rPr lang="en-US" dirty="0" smtClean="0"/>
              <a:t>mass spectrometry, MS</a:t>
            </a:r>
            <a:r>
              <a:rPr lang="sr-Cyrl-RS" dirty="0" smtClean="0"/>
              <a:t>) </a:t>
            </a:r>
            <a:endParaRPr lang="en-US" dirty="0" smtClean="0"/>
          </a:p>
          <a:p>
            <a:pPr lvl="1"/>
            <a:r>
              <a:rPr lang="sr-Cyrl-RS" dirty="0" smtClean="0"/>
              <a:t>флуоресцентно поларизациона имуноанализа (енгл. </a:t>
            </a:r>
            <a:r>
              <a:rPr lang="en-US" dirty="0" smtClean="0"/>
              <a:t>fluorescence polarization immunoassay, FPIA</a:t>
            </a:r>
            <a:r>
              <a:rPr lang="sr-Cyrl-RS" dirty="0" smtClean="0"/>
              <a:t>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27106</TotalTime>
  <Words>1342</Words>
  <Application>Microsoft Office PowerPoint</Application>
  <PresentationFormat>On-screen Show (4:3)</PresentationFormat>
  <Paragraphs>135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Blueprint</vt:lpstr>
      <vt:lpstr>НАСТАВНА ЈЕДИНИЦА 7:   Терапијски мониторинг лекова  </vt:lpstr>
      <vt:lpstr>Терапијски мониторинг лекова  (Therapeutic drug monitoring, TDM)</vt:lpstr>
      <vt:lpstr>Терапијски мониторинг лекова - критеријуми за примену -</vt:lpstr>
      <vt:lpstr>Терапијски мониторинг лекова - индикације за примену -</vt:lpstr>
      <vt:lpstr>Терапијски мониторинг лекова - лекови кандидати -</vt:lpstr>
      <vt:lpstr>Терапијски мониторинг лекова - биолошки материјал (матрикс)-</vt:lpstr>
      <vt:lpstr>Терапијски мониторинг лекова - биолошки материјал (матрикс)-</vt:lpstr>
      <vt:lpstr>Терапијски мониторинг лекова - шта се мери -</vt:lpstr>
      <vt:lpstr>Терапијски мониторинг лекова - аналитичке методе -</vt:lpstr>
      <vt:lpstr>Терапијски мониторинг лекова - узимање узорка -</vt:lpstr>
      <vt:lpstr>Терапијски мониторинг лекова - узимање узорка -</vt:lpstr>
      <vt:lpstr>Терапијски мониторинг лекова - утврђивање дозног режима -</vt:lpstr>
      <vt:lpstr>Терапијски мониторинг лекова - утврђивање дозног режима -</vt:lpstr>
      <vt:lpstr>Терапијски мониторинг лекова - утврђивање дозног режима</vt:lpstr>
      <vt:lpstr>Директно мерење ефекта - алтернатива класичном ТДМ -</vt:lpstr>
    </vt:vector>
  </TitlesOfParts>
  <Company>Judy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&amp; Electrolytes Management</dc:title>
  <dc:creator>Judy</dc:creator>
  <cp:lastModifiedBy>Natasa</cp:lastModifiedBy>
  <cp:revision>586</cp:revision>
  <dcterms:created xsi:type="dcterms:W3CDTF">2003-08-03T14:03:03Z</dcterms:created>
  <dcterms:modified xsi:type="dcterms:W3CDTF">2020-10-03T05:26:48Z</dcterms:modified>
</cp:coreProperties>
</file>